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urce Sans 3" panose="020B0604020202020204" charset="0"/>
      <p:regular r:id="rId17"/>
    </p:embeddedFont>
    <p:embeddedFont>
      <p:font typeface="Source Serif 4 Semi Bold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5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04493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Использование информационных технологий при исследовании эрозии в миниканале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8354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Реферат по дисциплине «Основы информационных технологий»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23577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Магистрант кафедры теоретической и прикладной механики механико-математического факультета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360795"/>
            <a:ext cx="492359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Синчуков Артур Русланович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7724" y="714208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Минск, 2025</a:t>
            </a:r>
            <a:endParaRPr lang="en-US" sz="1850" dirty="0"/>
          </a:p>
        </p:txBody>
      </p:sp>
      <p:sp>
        <p:nvSpPr>
          <p:cNvPr id="10" name="Управляющая кнопка: &quot;Вперед&quot; или &quot;Следующий&quot;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1AAAB59-5303-48F1-9E1B-F8EFE53F0CF2}"/>
              </a:ext>
            </a:extLst>
          </p:cNvPr>
          <p:cNvSpPr/>
          <p:nvPr/>
        </p:nvSpPr>
        <p:spPr>
          <a:xfrm>
            <a:off x="7891607" y="7692568"/>
            <a:ext cx="829340" cy="383024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63238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Спасибо за внимание!</a:t>
            </a:r>
            <a:endParaRPr lang="en-US" sz="4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419060-DE74-4866-BD19-DD85F398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3081" y="7734231"/>
            <a:ext cx="2467319" cy="495369"/>
          </a:xfrm>
          <a:prstGeom prst="rect">
            <a:avLst/>
          </a:prstGeom>
        </p:spPr>
      </p:pic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BCFE8BE-1C60-472D-A996-B798223A0E1E}"/>
              </a:ext>
            </a:extLst>
          </p:cNvPr>
          <p:cNvSpPr/>
          <p:nvPr/>
        </p:nvSpPr>
        <p:spPr>
          <a:xfrm>
            <a:off x="6890202" y="7692568"/>
            <a:ext cx="829341" cy="383024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664" y="6674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Содержание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664" y="20510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Введение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37604" y="2602382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8" name="Text 6"/>
          <p:cNvSpPr/>
          <p:nvPr/>
        </p:nvSpPr>
        <p:spPr>
          <a:xfrm>
            <a:off x="837604" y="2783000"/>
            <a:ext cx="61308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Глава 1. Аналитический обзор литературы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837604" y="3368250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1" name="Text 9"/>
          <p:cNvSpPr/>
          <p:nvPr/>
        </p:nvSpPr>
        <p:spPr>
          <a:xfrm>
            <a:off x="837604" y="3548868"/>
            <a:ext cx="635781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Глава 2. Применение информационных технологий в исследовании эрозии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837604" y="4339916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4" name="Text 12"/>
          <p:cNvSpPr/>
          <p:nvPr/>
        </p:nvSpPr>
        <p:spPr>
          <a:xfrm>
            <a:off x="837604" y="4520534"/>
            <a:ext cx="48606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Глава 3. Результаты исследования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837664" y="5025764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7" name="Text 15"/>
          <p:cNvSpPr/>
          <p:nvPr/>
        </p:nvSpPr>
        <p:spPr>
          <a:xfrm>
            <a:off x="837664" y="5206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Заключение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837604" y="5648625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0" name="Text 18"/>
          <p:cNvSpPr/>
          <p:nvPr/>
        </p:nvSpPr>
        <p:spPr>
          <a:xfrm>
            <a:off x="837604" y="5829242"/>
            <a:ext cx="53064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Список использованных источников</a:t>
            </a:r>
            <a:endParaRPr lang="en-US" sz="22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AD046D7-E01C-4445-B259-9092F80A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921" y="6696528"/>
            <a:ext cx="3610479" cy="1533739"/>
          </a:xfrm>
          <a:prstGeom prst="rect">
            <a:avLst/>
          </a:prstGeom>
        </p:spPr>
      </p:pic>
      <p:sp>
        <p:nvSpPr>
          <p:cNvPr id="22" name="Управляющая кнопка: &quot;Назад&quot; или &quot;Предыдущий&quot; 2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0DE7269-F1B6-4F83-859A-B401CC48EB5E}"/>
              </a:ext>
            </a:extLst>
          </p:cNvPr>
          <p:cNvSpPr/>
          <p:nvPr/>
        </p:nvSpPr>
        <p:spPr>
          <a:xfrm>
            <a:off x="6890202" y="7692568"/>
            <a:ext cx="829341" cy="383024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Управляющая кнопка: &quot;Вперед&quot; или &quot;Следующий&quot; 2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820BA53-6F1F-41CC-846C-F05586B74B6D}"/>
              </a:ext>
            </a:extLst>
          </p:cNvPr>
          <p:cNvSpPr/>
          <p:nvPr/>
        </p:nvSpPr>
        <p:spPr>
          <a:xfrm>
            <a:off x="7891607" y="7692568"/>
            <a:ext cx="829340" cy="383024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Содержание – Бесплатные иконки: файлы и папки">
            <a:extLst>
              <a:ext uri="{FF2B5EF4-FFF2-40B4-BE49-F238E27FC236}">
                <a16:creationId xmlns:a16="http://schemas.microsoft.com/office/drawing/2014/main" id="{0569EDE9-A5F7-415E-A248-D0463A84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277" y="130439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515" y="752713"/>
            <a:ext cx="7679769" cy="1230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Содержание разделов и подразделов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18515" y="2296835"/>
            <a:ext cx="3735348" cy="3024068"/>
          </a:xfrm>
          <a:prstGeom prst="roundRect">
            <a:avLst>
              <a:gd name="adj" fmla="val 36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5655" y="2296835"/>
            <a:ext cx="91440" cy="3024068"/>
          </a:xfrm>
          <a:prstGeom prst="roundRect">
            <a:avLst>
              <a:gd name="adj" fmla="val 96084"/>
            </a:avLst>
          </a:prstGeom>
          <a:solidFill>
            <a:srgbClr val="BE49DF"/>
          </a:solidFill>
          <a:ln/>
        </p:spPr>
      </p:sp>
      <p:sp>
        <p:nvSpPr>
          <p:cNvPr id="6" name="Text 3"/>
          <p:cNvSpPr/>
          <p:nvPr/>
        </p:nvSpPr>
        <p:spPr>
          <a:xfrm>
            <a:off x="6519029" y="2528768"/>
            <a:ext cx="3202900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Глава 1: Аналитический обзор литературы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519029" y="3269337"/>
            <a:ext cx="320290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Обзор подходов к моделированию эрозии.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2937" y="2296835"/>
            <a:ext cx="3735348" cy="3024068"/>
          </a:xfrm>
          <a:prstGeom prst="roundRect">
            <a:avLst>
              <a:gd name="adj" fmla="val 36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077" y="2296835"/>
            <a:ext cx="91440" cy="3024068"/>
          </a:xfrm>
          <a:prstGeom prst="roundRect">
            <a:avLst>
              <a:gd name="adj" fmla="val 96084"/>
            </a:avLst>
          </a:prstGeom>
          <a:solidFill>
            <a:srgbClr val="BE49DF"/>
          </a:solidFill>
          <a:ln/>
        </p:spPr>
      </p:sp>
      <p:sp>
        <p:nvSpPr>
          <p:cNvPr id="10" name="Text 7"/>
          <p:cNvSpPr/>
          <p:nvPr/>
        </p:nvSpPr>
        <p:spPr>
          <a:xfrm>
            <a:off x="10463451" y="2528768"/>
            <a:ext cx="3202900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Глава 2: Применение ИТ в исследовании эрозии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463451" y="3269337"/>
            <a:ext cx="320290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Теоретические основы моделирования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463451" y="4011811"/>
            <a:ext cx="320290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Начальный этап моделирования задачи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463451" y="4754285"/>
            <a:ext cx="320290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Этап моделирования эрозии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18515" y="5529977"/>
            <a:ext cx="3735348" cy="1946910"/>
          </a:xfrm>
          <a:prstGeom prst="roundRect">
            <a:avLst>
              <a:gd name="adj" fmla="val 563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95655" y="5529977"/>
            <a:ext cx="91440" cy="1946910"/>
          </a:xfrm>
          <a:prstGeom prst="roundRect">
            <a:avLst>
              <a:gd name="adj" fmla="val 96084"/>
            </a:avLst>
          </a:prstGeom>
          <a:solidFill>
            <a:srgbClr val="BE49DF"/>
          </a:solidFill>
          <a:ln/>
        </p:spPr>
      </p:sp>
      <p:sp>
        <p:nvSpPr>
          <p:cNvPr id="16" name="Text 13"/>
          <p:cNvSpPr/>
          <p:nvPr/>
        </p:nvSpPr>
        <p:spPr>
          <a:xfrm>
            <a:off x="6519029" y="5761911"/>
            <a:ext cx="3202900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Глава 3: Результаты исследования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519029" y="6502479"/>
            <a:ext cx="320290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Обработка результатов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19029" y="6910268"/>
            <a:ext cx="320290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Практическое применение</a:t>
            </a:r>
            <a:endParaRPr lang="en-US" sz="16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27F6C88-91BB-48A3-B9F8-4F2E4F0C8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8981" y="7610389"/>
            <a:ext cx="1714739" cy="619211"/>
          </a:xfrm>
          <a:prstGeom prst="rect">
            <a:avLst/>
          </a:prstGeom>
        </p:spPr>
      </p:pic>
      <p:sp>
        <p:nvSpPr>
          <p:cNvPr id="20" name="Управляющая кнопка: &quot;Назад&quot; или &quot;Предыдущий&quot; 1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EBCFD36-5E3A-4611-B3B7-0E4243F20A9A}"/>
              </a:ext>
            </a:extLst>
          </p:cNvPr>
          <p:cNvSpPr/>
          <p:nvPr/>
        </p:nvSpPr>
        <p:spPr>
          <a:xfrm>
            <a:off x="6890202" y="7692568"/>
            <a:ext cx="829341" cy="383024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Управляющая кнопка: &quot;Вперед&quot; или &quot;Следующий&quot;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B7CE92C-A490-4391-A175-A8243A15F1F9}"/>
              </a:ext>
            </a:extLst>
          </p:cNvPr>
          <p:cNvSpPr/>
          <p:nvPr/>
        </p:nvSpPr>
        <p:spPr>
          <a:xfrm>
            <a:off x="7891607" y="7692568"/>
            <a:ext cx="829340" cy="383024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302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Актуальность исследования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140035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Эрозия в миниканалах ограничивает надёжность и долговечность малогабаритных теплообменников и систем охлаждения электроники. Существующие модели эрозии не учитывают специфику течения в миниканалах, где важны эффекты масштаба и ламинаризация потока.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2435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проектирования долговечных устройств необходима точная физико-математическая модель, прогнозирующая интенсивность эрозии в зависимости от геометрии, свойств жидкости, частиц и материала подложки.</a:t>
            </a:r>
            <a:endParaRPr lang="en-US" sz="1850" dirty="0"/>
          </a:p>
        </p:txBody>
      </p:sp>
      <p:sp>
        <p:nvSpPr>
          <p:cNvPr id="6" name="Управляющая кнопка: &quot;Назад&quot; или &quot;Предыдущий&quot;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3BEA07B-3580-4D19-ABF5-D366530CA57B}"/>
              </a:ext>
            </a:extLst>
          </p:cNvPr>
          <p:cNvSpPr/>
          <p:nvPr/>
        </p:nvSpPr>
        <p:spPr>
          <a:xfrm>
            <a:off x="6890202" y="7692568"/>
            <a:ext cx="829341" cy="383024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Вперед&quot; или &quot;Следующий&quot;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2C58484-08E3-474A-A4D8-B4530D10D886}"/>
              </a:ext>
            </a:extLst>
          </p:cNvPr>
          <p:cNvSpPr/>
          <p:nvPr/>
        </p:nvSpPr>
        <p:spPr>
          <a:xfrm>
            <a:off x="7891607" y="7692568"/>
            <a:ext cx="829340" cy="383024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594" y="439698"/>
            <a:ext cx="6231612" cy="470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Объект и предмет исследования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59594" y="1309688"/>
            <a:ext cx="2501146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Объект исследования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59594" y="1751767"/>
            <a:ext cx="656058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Процесс эрозии в миниканалах, вызванный движением жидкости с частицами.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17844" y="1309688"/>
            <a:ext cx="2666048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Предмет исследования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17844" y="1751767"/>
            <a:ext cx="6560582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Применение информационных технологий и численного моделирования для прогнозирования и анализа эрозии в миниканалах.</a:t>
            </a:r>
            <a:endParaRPr lang="en-US" sz="12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A2A94C-D02D-47C4-95EE-47F89585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426" y="7326107"/>
            <a:ext cx="551974" cy="828791"/>
          </a:xfrm>
          <a:prstGeom prst="rect">
            <a:avLst/>
          </a:prstGeom>
        </p:spPr>
      </p:pic>
      <p:sp>
        <p:nvSpPr>
          <p:cNvPr id="10" name="Управляющая кнопка: &quot;Назад&quot; или &quot;Предыдущий&quot;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CA54A6A-6375-45A6-B66E-696046834327}"/>
              </a:ext>
            </a:extLst>
          </p:cNvPr>
          <p:cNvSpPr/>
          <p:nvPr/>
        </p:nvSpPr>
        <p:spPr>
          <a:xfrm>
            <a:off x="6890202" y="7692568"/>
            <a:ext cx="829341" cy="383024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Вперед&quot; или &quot;Следующий&quot;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5BDA306-3514-47BD-AA86-AD091F0AA829}"/>
              </a:ext>
            </a:extLst>
          </p:cNvPr>
          <p:cNvSpPr/>
          <p:nvPr/>
        </p:nvSpPr>
        <p:spPr>
          <a:xfrm>
            <a:off x="7891607" y="7692568"/>
            <a:ext cx="829340" cy="383024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3715F9-EF92-4CE8-A46C-FC74FB3E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844" y="2417864"/>
            <a:ext cx="6712506" cy="49476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81BCFB-B5B7-477E-AC9B-3C232DF86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414" y="7579237"/>
            <a:ext cx="1455936" cy="6096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E236364-9EAF-4244-A4D1-6C5AC0AA5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45" y="2429574"/>
            <a:ext cx="6496957" cy="489653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5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758" y="3166705"/>
            <a:ext cx="9765387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Теоретические основы моделирования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6758" y="4088963"/>
            <a:ext cx="1317688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Численное моделирование позволяет решать сложные задачи, такие как течение жидкости, без ручных расчётов. Однако точность зависит от правильного задания граничных условий, конечно-элементной модели и параметризации.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58" y="4986933"/>
            <a:ext cx="4392216" cy="8305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4403" y="6025158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Препроцессор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934403" y="6455093"/>
            <a:ext cx="397692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геометрии, конечно-элементной модели, задание начальных и граничных условий.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973" y="4986933"/>
            <a:ext cx="4392335" cy="8305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6618" y="6025158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Решатель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5326618" y="6455093"/>
            <a:ext cx="397704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Автоматические вычисления программой на основе заданных параметров.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308" y="4986933"/>
            <a:ext cx="4392216" cy="8305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8953" y="6025158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Постпроцессор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9718953" y="6455093"/>
            <a:ext cx="397692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Обработка и анализ полученных данных, построение графиков.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E7DCD0-7F04-4DAE-949A-7D4AFDC18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8712" y="7715178"/>
            <a:ext cx="2781688" cy="514422"/>
          </a:xfrm>
          <a:prstGeom prst="rect">
            <a:avLst/>
          </a:prstGeom>
        </p:spPr>
      </p:pic>
      <p:sp>
        <p:nvSpPr>
          <p:cNvPr id="15" name="Управляющая кнопка: &quot;Назад&quot; или &quot;Предыдущий&quot;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A0A624C-897D-4EF3-ABD5-8832BDC59B7D}"/>
              </a:ext>
            </a:extLst>
          </p:cNvPr>
          <p:cNvSpPr/>
          <p:nvPr/>
        </p:nvSpPr>
        <p:spPr>
          <a:xfrm>
            <a:off x="6890202" y="7692568"/>
            <a:ext cx="829341" cy="383024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Управляющая кнопка: &quot;Вперед&quot; или &quot;Следующий&quot;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CEBB1EF-E69C-4798-9C6C-081D404E09BC}"/>
              </a:ext>
            </a:extLst>
          </p:cNvPr>
          <p:cNvSpPr/>
          <p:nvPr/>
        </p:nvSpPr>
        <p:spPr>
          <a:xfrm>
            <a:off x="7891607" y="7692568"/>
            <a:ext cx="829340" cy="383024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9238" y="631269"/>
            <a:ext cx="7538323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Этап моделирования эрозии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89238" y="2324576"/>
            <a:ext cx="7538323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Моделирование течения жидкости с частицами в миниканале.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289238" y="3178969"/>
            <a:ext cx="3238500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Параметры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289238" y="3813096"/>
            <a:ext cx="3489365" cy="1101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Рабочая жидкость: 25% водный раствор этиленгликоля.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289238" y="4994553"/>
            <a:ext cx="3489365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Давление: атмосферное.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289238" y="5441871"/>
            <a:ext cx="3489365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Температура: комнатная.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289238" y="5889188"/>
            <a:ext cx="3489365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Скорость потока: 3 м/с.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289238" y="6336506"/>
            <a:ext cx="3489365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Частицы: SiO2 и CeO2.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289238" y="6783824"/>
            <a:ext cx="3489365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Материал стенки: медь и никель.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345817" y="3178969"/>
            <a:ext cx="3238500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Моделирование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10345817" y="3813096"/>
            <a:ext cx="3489365" cy="183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Использован метод Эйлера-Лагранжа для дискретной фазы. Уравнения Навье-Стокса осреднены по Рейнольдсу. Модель турбулентности GEKO.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345817" y="5854898"/>
            <a:ext cx="3489365" cy="146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Эрозионная модель Оки (Oka Erosion Model) учитывает угол и скорость столкновения, твёрдость материала.</a:t>
            </a:r>
            <a:endParaRPr lang="en-US" sz="18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673A9EB-7AD4-4D5D-A3BB-7355F36F1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499" y="7598331"/>
            <a:ext cx="1796902" cy="581106"/>
          </a:xfrm>
          <a:prstGeom prst="rect">
            <a:avLst/>
          </a:prstGeom>
        </p:spPr>
      </p:pic>
      <p:sp>
        <p:nvSpPr>
          <p:cNvPr id="16" name="Управляющая кнопка: &quot;Назад&quot; или &quot;Предыдущий&quot;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5C1F53D-4456-47A7-8AC7-2255BD0A6841}"/>
              </a:ext>
            </a:extLst>
          </p:cNvPr>
          <p:cNvSpPr/>
          <p:nvPr/>
        </p:nvSpPr>
        <p:spPr>
          <a:xfrm>
            <a:off x="6890202" y="7692568"/>
            <a:ext cx="829341" cy="383024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&quot;Вперед&quot; или &quot;Следующий&quot;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A0651C4-102A-4486-8DCC-54B2DAB3A77E}"/>
              </a:ext>
            </a:extLst>
          </p:cNvPr>
          <p:cNvSpPr/>
          <p:nvPr/>
        </p:nvSpPr>
        <p:spPr>
          <a:xfrm>
            <a:off x="7891607" y="7692568"/>
            <a:ext cx="829340" cy="383024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790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Результаты исследования: Профиль эрозии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7892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Профиль глубины проникновения для всех моделей практически совпадает, отличаясь лишь амплитудой. Это указывает на схожесть принципов работы моделей.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9719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Максимальные значения глубины проникновения, рассчитанные для одного года потока частиц, представлены для разных моделей, материалов стенки и частиц.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6615470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Рисунок 2. Профиль эрозии на стенке, рассчитанный моделью Oka.</a:t>
            </a:r>
            <a:endParaRPr lang="en-US" sz="15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D10097-ECD2-446B-81F6-195E6CC19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186" y="7553231"/>
            <a:ext cx="2248214" cy="676369"/>
          </a:xfrm>
          <a:prstGeom prst="rect">
            <a:avLst/>
          </a:prstGeom>
        </p:spPr>
      </p:pic>
      <p:sp>
        <p:nvSpPr>
          <p:cNvPr id="8" name="Управляющая кнопка: &quot;Назад&quot; или &quot;Предыдущий&quot;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DC8A77A-6A4B-4F2A-91D3-9D8B846B15B2}"/>
              </a:ext>
            </a:extLst>
          </p:cNvPr>
          <p:cNvSpPr/>
          <p:nvPr/>
        </p:nvSpPr>
        <p:spPr>
          <a:xfrm>
            <a:off x="6890202" y="7692568"/>
            <a:ext cx="829341" cy="383024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Вперед&quot; или &quot;Следующий&quot;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AAEAEB3-1B8A-46A9-8A52-4F215205B82B}"/>
              </a:ext>
            </a:extLst>
          </p:cNvPr>
          <p:cNvSpPr/>
          <p:nvPr/>
        </p:nvSpPr>
        <p:spPr>
          <a:xfrm>
            <a:off x="7891607" y="7692568"/>
            <a:ext cx="829340" cy="383024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011" y="711398"/>
            <a:ext cx="6499503" cy="587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Практическое применение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86011" y="1599009"/>
            <a:ext cx="7744777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Рассмотренный подход позволяет точно моделировать эрозию в миниканалах, что критически важно для проектирования надёжных систем охлаждения микроэлектроники.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6011" y="2783205"/>
            <a:ext cx="3772495" cy="2587347"/>
          </a:xfrm>
          <a:prstGeom prst="roundRect">
            <a:avLst>
              <a:gd name="adj" fmla="val 324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93418" y="2990612"/>
            <a:ext cx="599599" cy="599599"/>
          </a:xfrm>
          <a:prstGeom prst="roundRect">
            <a:avLst>
              <a:gd name="adj" fmla="val 15248667"/>
            </a:avLst>
          </a:prstGeom>
          <a:solidFill>
            <a:srgbClr val="BE49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8320" y="3155394"/>
            <a:ext cx="269796" cy="2697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3418" y="3789998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Микроэлектроника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93418" y="4203740"/>
            <a:ext cx="3357682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Проектирование систем жидкостного охлаждения для микропроцессоров и транзисторов.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0158293" y="2783205"/>
            <a:ext cx="3772495" cy="2587347"/>
          </a:xfrm>
          <a:prstGeom prst="roundRect">
            <a:avLst>
              <a:gd name="adj" fmla="val 324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65700" y="2990612"/>
            <a:ext cx="599599" cy="599599"/>
          </a:xfrm>
          <a:prstGeom prst="roundRect">
            <a:avLst>
              <a:gd name="adj" fmla="val 15248667"/>
            </a:avLst>
          </a:prstGeom>
          <a:solidFill>
            <a:srgbClr val="BE49D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0602" y="3155394"/>
            <a:ext cx="269796" cy="2697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5700" y="3789998"/>
            <a:ext cx="2366367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Масштабируемость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0365700" y="4203740"/>
            <a:ext cx="3357682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Задача может быть масштабирована для более крупных систем охлаждения.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186011" y="5570339"/>
            <a:ext cx="7744777" cy="1947743"/>
          </a:xfrm>
          <a:prstGeom prst="roundRect">
            <a:avLst>
              <a:gd name="adj" fmla="val 43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93418" y="5777746"/>
            <a:ext cx="599599" cy="599599"/>
          </a:xfrm>
          <a:prstGeom prst="roundRect">
            <a:avLst>
              <a:gd name="adj" fmla="val 15248667"/>
            </a:avLst>
          </a:prstGeom>
          <a:solidFill>
            <a:srgbClr val="BE49D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8320" y="5942528"/>
            <a:ext cx="269796" cy="26979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93418" y="6577132"/>
            <a:ext cx="266450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Широкое применение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6393418" y="6990874"/>
            <a:ext cx="7329964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Потенциал использования в других сферах жизнедеятельности человека.</a:t>
            </a:r>
            <a:endParaRPr lang="en-US" sz="15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611CE1C-7A92-4D34-A787-E50D1C6E45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7763" y="7637978"/>
            <a:ext cx="2762636" cy="485843"/>
          </a:xfrm>
          <a:prstGeom prst="rect">
            <a:avLst/>
          </a:prstGeom>
        </p:spPr>
      </p:pic>
      <p:sp>
        <p:nvSpPr>
          <p:cNvPr id="21" name="Управляющая кнопка: &quot;Назад&quot; или &quot;Предыдущий&quot; 2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74DFCEC-A684-4257-8CD8-ECA3A11774A1}"/>
              </a:ext>
            </a:extLst>
          </p:cNvPr>
          <p:cNvSpPr/>
          <p:nvPr/>
        </p:nvSpPr>
        <p:spPr>
          <a:xfrm>
            <a:off x="6890202" y="7692568"/>
            <a:ext cx="829341" cy="383024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Управляющая кнопка: &quot;Вперед&quot; или &quot;Следующий&quot; 2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3577D62-0A71-4AC2-8E51-623B077BF8E1}"/>
              </a:ext>
            </a:extLst>
          </p:cNvPr>
          <p:cNvSpPr/>
          <p:nvPr/>
        </p:nvSpPr>
        <p:spPr>
          <a:xfrm>
            <a:off x="7891607" y="7692568"/>
            <a:ext cx="829340" cy="383024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467</Words>
  <Application>Microsoft Office PowerPoint</Application>
  <PresentationFormat>Произвольный</PresentationFormat>
  <Paragraphs>73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Source Sans 3</vt:lpstr>
      <vt:lpstr>Arial</vt:lpstr>
      <vt:lpstr>Source Serif 4 Semi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Артур Синчуков</cp:lastModifiedBy>
  <cp:revision>5</cp:revision>
  <dcterms:created xsi:type="dcterms:W3CDTF">2025-11-26T08:54:29Z</dcterms:created>
  <dcterms:modified xsi:type="dcterms:W3CDTF">2025-11-26T08:20:42Z</dcterms:modified>
</cp:coreProperties>
</file>